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321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2AA1BE18-B4E1-4B4B-99B4-7FD2AD508DCF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EAE80D9D-31D3-431F-9EA6-6C0E2CC82A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40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45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1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8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9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8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1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7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5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0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E9E5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93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DBD608D-9365-4195-AE43-30C0265A2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9E5DC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0C7629-2A63-4880-88F2-8D9E1FAFECC3}" type="datetimeFigureOut">
              <a:rPr lang="en-US" smtClean="0">
                <a:solidFill>
                  <a:srgbClr val="E9E5DC"/>
                </a:solidFill>
              </a:rPr>
              <a:pPr/>
              <a:t>8/8/2014</a:t>
            </a:fld>
            <a:endParaRPr lang="en-US">
              <a:solidFill>
                <a:srgbClr val="E9E5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8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practicaltechnologyforarchives.org/issue1_szajewsk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305800" cy="1219200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3200" dirty="0"/>
              <a:t>Using Google Analytics Data to Expand Discovery and Use of Digital Archival </a:t>
            </a:r>
            <a:r>
              <a:rPr lang="en-US" sz="3200" dirty="0" smtClean="0"/>
              <a:t>Content	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2088779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Michael </a:t>
            </a:r>
            <a:r>
              <a:rPr lang="en-US" dirty="0">
                <a:solidFill>
                  <a:schemeClr val="tx2"/>
                </a:solidFill>
              </a:rPr>
              <a:t>Szajewski, Archivist for Digital Development </a:t>
            </a:r>
            <a:r>
              <a:rPr lang="en-US" dirty="0" smtClean="0">
                <a:solidFill>
                  <a:schemeClr val="tx2"/>
                </a:solidFill>
              </a:rPr>
              <a:t>and University Records, 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Ball State University Libraries</a:t>
            </a:r>
            <a:endParaRPr lang="en-US" dirty="0">
              <a:solidFill>
                <a:schemeClr val="tx2"/>
              </a:solidFill>
            </a:endParaRPr>
          </a:p>
          <a:p>
            <a:pPr algn="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1539936"/>
            <a:ext cx="8229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2"/>
                </a:solidFill>
              </a:rPr>
              <a:t>Society of American Archivists 2014 Annual Meeting</a:t>
            </a:r>
          </a:p>
          <a:p>
            <a:pPr algn="r"/>
            <a:endParaRPr lang="en-US" dirty="0"/>
          </a:p>
        </p:txBody>
      </p:sp>
      <p:pic>
        <p:nvPicPr>
          <p:cNvPr id="1026" name="Picture 2" descr="P:\Mike\SAAGoogleAnalytics\Captur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3000715"/>
            <a:ext cx="6379779" cy="1606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P:\Mike\SAAGoogleAnalytics\Capture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50444"/>
            <a:ext cx="1905000" cy="40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:\Mike\SAAGoogleAnalytics\Capture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76800"/>
            <a:ext cx="1891686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P:\Mike\SAAGoogleAnalytics\Capture9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724400"/>
            <a:ext cx="3451685" cy="1357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5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Google Analytics and </a:t>
            </a:r>
            <a:r>
              <a:rPr lang="en-US" sz="3200" dirty="0" err="1" smtClean="0">
                <a:solidFill>
                  <a:schemeClr val="tx1"/>
                </a:solidFill>
              </a:rPr>
              <a:t>Unhiding</a:t>
            </a:r>
            <a:r>
              <a:rPr lang="en-US" sz="3200" dirty="0" smtClean="0">
                <a:solidFill>
                  <a:schemeClr val="tx1"/>
                </a:solidFill>
              </a:rPr>
              <a:t> Your Collections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/>
          <a:lstStyle/>
          <a:p>
            <a:r>
              <a:rPr lang="en-US" sz="2000" dirty="0" smtClean="0"/>
              <a:t>What is Google Analytics?</a:t>
            </a:r>
          </a:p>
          <a:p>
            <a:pPr lvl="1"/>
            <a:r>
              <a:rPr lang="en-US" dirty="0"/>
              <a:t>A free widely-used Google-powered tool for web use analysis that provides statistical reports regarding the use of </a:t>
            </a:r>
            <a:r>
              <a:rPr lang="en-US" dirty="0" smtClean="0"/>
              <a:t>a </a:t>
            </a:r>
            <a:r>
              <a:rPr lang="en-US" dirty="0"/>
              <a:t>web site.</a:t>
            </a:r>
          </a:p>
          <a:p>
            <a:r>
              <a:rPr lang="en-US" sz="2000" dirty="0" smtClean="0"/>
              <a:t>Why use Google Analytics?</a:t>
            </a:r>
          </a:p>
          <a:p>
            <a:pPr lvl="1"/>
            <a:r>
              <a:rPr lang="en-US" dirty="0" smtClean="0"/>
              <a:t>Informed decision-making</a:t>
            </a:r>
          </a:p>
          <a:p>
            <a:pPr lvl="1"/>
            <a:r>
              <a:rPr lang="en-US" dirty="0" smtClean="0"/>
              <a:t>Justification for supporting digital initiatives</a:t>
            </a:r>
          </a:p>
          <a:p>
            <a:r>
              <a:rPr lang="en-US" sz="2000" dirty="0" smtClean="0"/>
              <a:t>Google Analytics can provide data about:</a:t>
            </a:r>
          </a:p>
          <a:p>
            <a:pPr lvl="1"/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Users</a:t>
            </a:r>
          </a:p>
          <a:p>
            <a:pPr lvl="1"/>
            <a:r>
              <a:rPr lang="en-US" dirty="0" smtClean="0"/>
              <a:t>Methods of access and discovery</a:t>
            </a:r>
          </a:p>
          <a:p>
            <a:pPr lvl="1"/>
            <a:r>
              <a:rPr lang="en-US" dirty="0" smtClean="0"/>
              <a:t>And any combination of these factors</a:t>
            </a:r>
          </a:p>
          <a:p>
            <a:pPr lvl="1"/>
            <a:endParaRPr lang="en-US" sz="1800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pic>
        <p:nvPicPr>
          <p:cNvPr id="2051" name="Picture 3" descr="P:\Mike\SAAGoogleAnalytics\Capture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1975476" cy="163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977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Content Data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/>
          <a:lstStyle/>
          <a:p>
            <a:r>
              <a:rPr lang="en-US" sz="2000" dirty="0"/>
              <a:t>Individual asset use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Asset </a:t>
            </a:r>
            <a:r>
              <a:rPr lang="en-US" sz="2000" dirty="0"/>
              <a:t>group use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Landing </a:t>
            </a:r>
            <a:r>
              <a:rPr lang="en-US" sz="2000" dirty="0"/>
              <a:t>page </a:t>
            </a:r>
            <a:r>
              <a:rPr lang="en-US" sz="2000" dirty="0" smtClean="0"/>
              <a:t>data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hange </a:t>
            </a:r>
            <a:r>
              <a:rPr lang="en-US" sz="2000" dirty="0"/>
              <a:t>in these </a:t>
            </a:r>
            <a:r>
              <a:rPr lang="en-US" sz="2000" dirty="0" smtClean="0"/>
              <a:t>figures </a:t>
            </a:r>
            <a:r>
              <a:rPr lang="en-US" sz="2000" dirty="0"/>
              <a:t>over time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pic>
        <p:nvPicPr>
          <p:cNvPr id="3076" name="Picture 4" descr="P:\Mike\SAAGoogleAnalytics\Capture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91" y="3048000"/>
            <a:ext cx="3838264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P:\Mike\SAAGoogleAnalytics\Capture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431" y="2309642"/>
            <a:ext cx="3748043" cy="147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91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User Data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/>
          <a:lstStyle/>
          <a:p>
            <a:r>
              <a:rPr lang="en-US" sz="2000" dirty="0"/>
              <a:t>Quantitative use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User </a:t>
            </a:r>
            <a:r>
              <a:rPr lang="en-US" sz="2000" dirty="0"/>
              <a:t>type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Engagement data</a:t>
            </a:r>
          </a:p>
          <a:p>
            <a:r>
              <a:rPr lang="en-US" sz="2000" dirty="0" smtClean="0"/>
              <a:t>Technology data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pic>
        <p:nvPicPr>
          <p:cNvPr id="4098" name="Picture 2" descr="P:\Mike\SAAGoogleAnalytics\Capture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19200"/>
            <a:ext cx="4265613" cy="2577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P:\Mike\SAAGoogleAnalytics\Capture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796902"/>
            <a:ext cx="5572128" cy="237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4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Access Data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/>
          <a:lstStyle/>
          <a:p>
            <a:r>
              <a:rPr lang="en-US" sz="2000" dirty="0"/>
              <a:t>General access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Keyword </a:t>
            </a:r>
            <a:r>
              <a:rPr lang="en-US" sz="2000" dirty="0"/>
              <a:t>Search </a:t>
            </a:r>
            <a:r>
              <a:rPr lang="en-US" sz="2000" dirty="0" smtClean="0"/>
              <a:t>data</a:t>
            </a:r>
          </a:p>
          <a:p>
            <a:r>
              <a:rPr lang="en-US" sz="2000" dirty="0" smtClean="0"/>
              <a:t>Outreach </a:t>
            </a:r>
            <a:r>
              <a:rPr lang="en-US" sz="2000" dirty="0"/>
              <a:t>campaign </a:t>
            </a:r>
            <a:r>
              <a:rPr lang="en-US" sz="2000" dirty="0" smtClean="0"/>
              <a:t>evaluation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pic>
        <p:nvPicPr>
          <p:cNvPr id="5122" name="Picture 2" descr="P:\Mike\SAAGoogleAnalytics\Captur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7453867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74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Combining Metrics for In-Depth Analysis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>
            <a:normAutofit/>
          </a:bodyPr>
          <a:lstStyle/>
          <a:p>
            <a:r>
              <a:rPr lang="en-US" sz="2000" dirty="0"/>
              <a:t>Which content has the most local appeal?  Which content has the most global appeal?</a:t>
            </a:r>
          </a:p>
          <a:p>
            <a:r>
              <a:rPr lang="en-US" sz="2000" dirty="0"/>
              <a:t>Which methods of promotion best helped cultivate a stronger local user base?  Which helped best cultivate a global user base?</a:t>
            </a:r>
          </a:p>
          <a:p>
            <a:r>
              <a:rPr lang="en-US" sz="2000" dirty="0"/>
              <a:t>Which combinations of hardware/software have particularly short average visit times?  </a:t>
            </a:r>
          </a:p>
          <a:p>
            <a:r>
              <a:rPr lang="en-US" sz="2000" dirty="0"/>
              <a:t>Which content was most popular when shared via social media?</a:t>
            </a:r>
          </a:p>
          <a:p>
            <a:r>
              <a:rPr lang="en-US" sz="2000" dirty="0"/>
              <a:t>Which content was of most interest to Google searchers?</a:t>
            </a:r>
          </a:p>
          <a:p>
            <a:r>
              <a:rPr lang="en-US" sz="2000" dirty="0"/>
              <a:t>Which content was most popular for users of local library catalogs and databases?</a:t>
            </a:r>
          </a:p>
          <a:p>
            <a:r>
              <a:rPr lang="en-US" sz="2000" dirty="0" smtClean="0"/>
              <a:t>At a collection-by-collection level, how did metadata provided affect resource discovery?</a:t>
            </a:r>
            <a:endParaRPr lang="en-US" sz="20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</p:spTree>
    <p:extLst>
      <p:ext uri="{BB962C8B-B14F-4D97-AF65-F5344CB8AC3E}">
        <p14:creationId xmlns:p14="http://schemas.microsoft.com/office/powerpoint/2010/main" val="403817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In Conclusion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5105400"/>
          </a:xfrm>
        </p:spPr>
        <p:txBody>
          <a:bodyPr>
            <a:normAutofit/>
          </a:bodyPr>
          <a:lstStyle/>
          <a:p>
            <a:r>
              <a:rPr lang="en-US" sz="2000" dirty="0"/>
              <a:t>Informed decision-making</a:t>
            </a:r>
          </a:p>
          <a:p>
            <a:r>
              <a:rPr lang="en-US" sz="2000" dirty="0"/>
              <a:t>Justification for supporting digital </a:t>
            </a:r>
            <a:r>
              <a:rPr lang="en-US" sz="2000" dirty="0" smtClean="0"/>
              <a:t>initiatives</a:t>
            </a:r>
          </a:p>
          <a:p>
            <a:endParaRPr lang="en-US" sz="2000" dirty="0"/>
          </a:p>
          <a:p>
            <a:pPr lvl="0"/>
            <a:r>
              <a:rPr lang="en-US" sz="2000" dirty="0" smtClean="0"/>
              <a:t>For more </a:t>
            </a:r>
            <a:r>
              <a:rPr lang="en-US" sz="2000" dirty="0"/>
              <a:t>information: Szajewski, Michael. “Using Google Analytics Data to Expand Discovery and Use of Digital Archival Content”. </a:t>
            </a:r>
            <a:r>
              <a:rPr lang="en-US" sz="2000" i="1" dirty="0"/>
              <a:t>Practical Technology for Archives</a:t>
            </a:r>
            <a:r>
              <a:rPr lang="en-US" sz="2000" dirty="0"/>
              <a:t>, November </a:t>
            </a:r>
            <a:r>
              <a:rPr lang="en-US" sz="2000" dirty="0" smtClean="0"/>
              <a:t>2013</a:t>
            </a:r>
            <a:r>
              <a:rPr lang="en-US" sz="2000" dirty="0"/>
              <a:t>. </a:t>
            </a:r>
            <a:r>
              <a:rPr lang="en-US" sz="2000" dirty="0">
                <a:hlinkClick r:id="rId2"/>
              </a:rPr>
              <a:t>http://practicaltechnologyforarchives.org/issue1_szajewski</a:t>
            </a:r>
            <a:r>
              <a:rPr lang="en-US" sz="2000" dirty="0" smtClean="0">
                <a:hlinkClick r:id="rId2"/>
              </a:rPr>
              <a:t>/</a:t>
            </a:r>
            <a:r>
              <a:rPr lang="en-US" sz="2000" dirty="0" smtClean="0"/>
              <a:t> </a:t>
            </a:r>
            <a:endParaRPr lang="en-US" sz="2000" dirty="0"/>
          </a:p>
          <a:p>
            <a:pPr lvl="0"/>
            <a:endParaRPr lang="en-US" sz="2000" dirty="0"/>
          </a:p>
          <a:p>
            <a:endParaRPr lang="en-US" sz="20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13431" y="6248400"/>
            <a:ext cx="4294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Lucida Sans Unicode" pitchFamily="34" charset="0"/>
              </a:rPr>
              <a:t>Ball State University Libraries</a:t>
            </a:r>
            <a:r>
              <a:rPr lang="en-US" sz="1200" dirty="0">
                <a:latin typeface="Lucida Sans Unicode" pitchFamily="34" charset="0"/>
              </a:rPr>
              <a:t/>
            </a:r>
            <a:br>
              <a:rPr lang="en-US" sz="1200" dirty="0">
                <a:latin typeface="Lucida Sans Unicode" pitchFamily="34" charset="0"/>
              </a:rPr>
            </a:br>
            <a:r>
              <a:rPr lang="en-US" sz="1200" dirty="0">
                <a:latin typeface="Lucida Sans Unicode" pitchFamily="34" charset="0"/>
              </a:rPr>
              <a:t>A destination for research, learning, and friends</a:t>
            </a:r>
          </a:p>
        </p:txBody>
      </p:sp>
      <p:pic>
        <p:nvPicPr>
          <p:cNvPr id="6147" name="Picture 3" descr="P:\Mike\SAAGoogleAnalytics\Capture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47160"/>
            <a:ext cx="3882455" cy="222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6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4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CC0000"/>
      </a:accent1>
      <a:accent2>
        <a:srgbClr val="CC0000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17974</TotalTime>
  <Words>302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Lucida Sans Unicode</vt:lpstr>
      <vt:lpstr>Adjacency</vt:lpstr>
      <vt:lpstr>  Using Google Analytics Data to Expand Discovery and Use of Digital Archival Content  </vt:lpstr>
      <vt:lpstr>Google Analytics and Unhiding Your Collections</vt:lpstr>
      <vt:lpstr>Content Data</vt:lpstr>
      <vt:lpstr>User Data</vt:lpstr>
      <vt:lpstr>Access Data</vt:lpstr>
      <vt:lpstr>Combining Metrics for In-Depth Analysis</vt:lpstr>
      <vt:lpstr>In Conclusion</vt:lpstr>
    </vt:vector>
  </TitlesOfParts>
  <Company>Ball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Archives &amp; Special Collections Film Digitization Project</dc:title>
  <dc:creator>University Libraries</dc:creator>
  <cp:lastModifiedBy>Szajewski, Michael</cp:lastModifiedBy>
  <cp:revision>354</cp:revision>
  <cp:lastPrinted>2013-10-21T16:01:41Z</cp:lastPrinted>
  <dcterms:created xsi:type="dcterms:W3CDTF">2012-03-31T18:59:22Z</dcterms:created>
  <dcterms:modified xsi:type="dcterms:W3CDTF">2014-08-09T03:12:06Z</dcterms:modified>
</cp:coreProperties>
</file>